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302" r:id="rId4"/>
    <p:sldId id="303" r:id="rId5"/>
    <p:sldId id="304" r:id="rId6"/>
    <p:sldId id="264" r:id="rId7"/>
    <p:sldId id="313" r:id="rId8"/>
    <p:sldId id="258" r:id="rId9"/>
    <p:sldId id="259" r:id="rId10"/>
    <p:sldId id="260" r:id="rId11"/>
    <p:sldId id="305" r:id="rId12"/>
    <p:sldId id="261" r:id="rId13"/>
    <p:sldId id="262" r:id="rId14"/>
    <p:sldId id="306" r:id="rId15"/>
    <p:sldId id="263" r:id="rId16"/>
    <p:sldId id="314" r:id="rId17"/>
    <p:sldId id="315" r:id="rId18"/>
    <p:sldId id="316" r:id="rId19"/>
    <p:sldId id="317" r:id="rId20"/>
    <p:sldId id="265" r:id="rId21"/>
    <p:sldId id="266" r:id="rId22"/>
    <p:sldId id="267" r:id="rId23"/>
    <p:sldId id="30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308" r:id="rId42"/>
    <p:sldId id="309" r:id="rId43"/>
    <p:sldId id="310" r:id="rId44"/>
    <p:sldId id="285" r:id="rId45"/>
    <p:sldId id="286" r:id="rId46"/>
    <p:sldId id="287" r:id="rId47"/>
    <p:sldId id="288" r:id="rId48"/>
    <p:sldId id="289" r:id="rId49"/>
    <p:sldId id="290" r:id="rId50"/>
    <p:sldId id="291" r:id="rId51"/>
    <p:sldId id="292" r:id="rId52"/>
    <p:sldId id="311" r:id="rId53"/>
    <p:sldId id="312" r:id="rId54"/>
    <p:sldId id="293" r:id="rId55"/>
    <p:sldId id="294" r:id="rId56"/>
    <p:sldId id="295" r:id="rId57"/>
    <p:sldId id="296" r:id="rId58"/>
    <p:sldId id="297" r:id="rId59"/>
    <p:sldId id="298" r:id="rId60"/>
    <p:sldId id="299" r:id="rId61"/>
    <p:sldId id="300" r:id="rId62"/>
    <p:sldId id="301" r:id="rId63"/>
    <p:sldId id="318" r:id="rId64"/>
    <p:sldId id="319" r:id="rId65"/>
    <p:sldId id="320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337" r:id="rId77"/>
    <p:sldId id="321" r:id="rId78"/>
    <p:sldId id="322" r:id="rId79"/>
    <p:sldId id="323" r:id="rId80"/>
    <p:sldId id="324" r:id="rId81"/>
    <p:sldId id="338" r:id="rId82"/>
    <p:sldId id="339" r:id="rId83"/>
    <p:sldId id="340" r:id="rId84"/>
    <p:sldId id="341" r:id="rId85"/>
    <p:sldId id="325" r:id="rId86"/>
    <p:sldId id="326" r:id="rId8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737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774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24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235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060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898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817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223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084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110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348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1A97F-CA79-48FC-A851-941728579AD4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876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DE5CD8-FE58-4C6F-81BA-4AC8B11BEC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1900" y="165101"/>
            <a:ext cx="7772400" cy="1223963"/>
          </a:xfrm>
        </p:spPr>
        <p:txBody>
          <a:bodyPr>
            <a:normAutofit/>
          </a:bodyPr>
          <a:lstStyle/>
          <a:p>
            <a:pPr algn="r"/>
            <a:r>
              <a:rPr lang="en-US" altLang="ko-KR" sz="4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Flask </a:t>
            </a:r>
            <a:r>
              <a:rPr lang="ko-KR" altLang="en-US" sz="4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페이지 설계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395937-9627-47E7-B28C-E5DE64E7FA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7800" y="1722438"/>
            <a:ext cx="1206500" cy="449262"/>
          </a:xfrm>
        </p:spPr>
        <p:txBody>
          <a:bodyPr/>
          <a:lstStyle/>
          <a:p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지우연</a:t>
            </a:r>
          </a:p>
        </p:txBody>
      </p:sp>
    </p:spTree>
    <p:extLst>
      <p:ext uri="{BB962C8B-B14F-4D97-AF65-F5344CB8AC3E}">
        <p14:creationId xmlns:p14="http://schemas.microsoft.com/office/powerpoint/2010/main" val="2425042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1407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Routing - /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seoul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BD18E0F-331B-44DB-9CDA-EEB33B38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067671"/>
              </p:ext>
            </p:extLst>
          </p:nvPr>
        </p:nvGraphicFramePr>
        <p:xfrm>
          <a:off x="779417" y="1144181"/>
          <a:ext cx="10633165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5343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331014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897313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480568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1824539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479397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2064991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493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detail 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method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client -&gt; server parameter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html</a:t>
                      </a:r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server -&gt; html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params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다음 행선지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99082"/>
                  </a:ext>
                </a:extLst>
              </a:tr>
              <a:tr h="21207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seoul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/crime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crime_de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/violence,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crime_de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/rape,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crime_de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/theft,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crime_de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/robbery,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crime_de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/murder,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crime_de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violence_arr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crime_de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rape_arr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crime_de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theft_arr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crime_de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robbery_arr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crime_de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murder_arr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2061"/>
                  </a:ext>
                </a:extLst>
              </a:tr>
              <a:tr h="261466">
                <a:tc rowSpan="10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seoul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crime_de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/violence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10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  <a:p>
                      <a:pPr latinLnBrk="1"/>
                      <a:endParaRPr lang="en-US" altLang="ko-KR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10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option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10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crime_de.html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10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weather,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option,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option_dict1,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option_dict2,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column_index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10"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4672"/>
                  </a:ext>
                </a:extLst>
              </a:tr>
              <a:tr h="2614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/rape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057334"/>
                  </a:ext>
                </a:extLst>
              </a:tr>
              <a:tr h="2614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/theft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670539"/>
                  </a:ext>
                </a:extLst>
              </a:tr>
              <a:tr h="2614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/robbery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864839"/>
                  </a:ext>
                </a:extLst>
              </a:tr>
              <a:tr h="2614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/murder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078914"/>
                  </a:ext>
                </a:extLst>
              </a:tr>
              <a:tr h="2614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violence_arr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773499"/>
                  </a:ext>
                </a:extLst>
              </a:tr>
              <a:tr h="2614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rape_arr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008143"/>
                  </a:ext>
                </a:extLst>
              </a:tr>
              <a:tr h="2614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theft_arr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202083"/>
                  </a:ext>
                </a:extLst>
              </a:tr>
              <a:tr h="2614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robbery_arr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626130"/>
                  </a:ext>
                </a:extLst>
              </a:tr>
              <a:tr h="2626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murder_arr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643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7156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1407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Routing - /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seoul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BD18E0F-331B-44DB-9CDA-EEB33B38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913345"/>
              </p:ext>
            </p:extLst>
          </p:nvPr>
        </p:nvGraphicFramePr>
        <p:xfrm>
          <a:off x="779417" y="2650057"/>
          <a:ext cx="10633165" cy="15578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5343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331014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897313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480568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1824539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479397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2064991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425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detail 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method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client -&gt; server parameter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html</a:t>
                      </a:r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server -&gt; html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params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다음 행선지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99082"/>
                  </a:ext>
                </a:extLst>
              </a:tr>
              <a:tr h="519863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seoul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cctv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cctv.html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cctv_res.html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2061"/>
                  </a:ext>
                </a:extLst>
              </a:tr>
              <a:tr h="5198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kind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cctv_res.html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kind, menu,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weather, 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613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3139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1407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Routing - /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covid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BD18E0F-331B-44DB-9CDA-EEB33B38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99896"/>
              </p:ext>
            </p:extLst>
          </p:nvPr>
        </p:nvGraphicFramePr>
        <p:xfrm>
          <a:off x="235131" y="1144181"/>
          <a:ext cx="11721740" cy="55287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063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058092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813870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632141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2011327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551576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2355671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493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detail 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method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client -&gt; server parameter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html</a:t>
                      </a:r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server -&gt; html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params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다음 행선지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99082"/>
                  </a:ext>
                </a:extLst>
              </a:tr>
              <a:tr h="9763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national_status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age_gender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/abroad, 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/visual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2061"/>
                  </a:ext>
                </a:extLst>
              </a:tr>
              <a:tr h="5622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national_status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  <a:p>
                      <a:pPr latinLnBrk="1"/>
                      <a:endParaRPr lang="en-US" altLang="ko-KR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status.html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rows, date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update_status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4672"/>
                  </a:ext>
                </a:extLst>
              </a:tr>
              <a:tr h="4174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/covid/update_status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&lt;date&gt;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date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716037"/>
                  </a:ext>
                </a:extLst>
              </a:tr>
              <a:tr h="5617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age_gender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age_gender.html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rows, date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update_age_gender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999743"/>
                  </a:ext>
                </a:extLst>
              </a:tr>
              <a:tr h="4049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/covid/update_age_gender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&lt;date&gt;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date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5794410"/>
                  </a:ext>
                </a:extLst>
              </a:tr>
              <a:tr h="6825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/abroad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abroad.html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rows, date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update_abroad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09507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/covid/update_abroad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&lt;date&gt;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date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3640700"/>
                  </a:ext>
                </a:extLst>
              </a:tr>
              <a:tr h="54755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/visual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visual.html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regions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visual_res.html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552223"/>
                  </a:ext>
                </a:extLst>
              </a:tr>
              <a:tr h="435973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district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visual_res.html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255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6721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3494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Routing - /carto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BD18E0F-331B-44DB-9CDA-EEB33B38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828307"/>
              </p:ext>
            </p:extLst>
          </p:nvPr>
        </p:nvGraphicFramePr>
        <p:xfrm>
          <a:off x="235130" y="2189210"/>
          <a:ext cx="11721740" cy="30751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0686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136469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813870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632141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2011327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551576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2355671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493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detail 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method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client -&gt; server parameter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html</a:t>
                      </a:r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server -&gt; html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params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다음 행선지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99082"/>
                  </a:ext>
                </a:extLst>
              </a:tr>
              <a:tr h="5583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/carto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/carto/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pop_crisis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/carto/coffee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2061"/>
                  </a:ext>
                </a:extLst>
              </a:tr>
              <a:tr h="36576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/carto/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pop_crisis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crisis_area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option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pop_cri.html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option,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columns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4672"/>
                  </a:ext>
                </a:extLst>
              </a:tr>
              <a:tr h="3759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crisis_ratio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832353"/>
                  </a:ext>
                </a:extLst>
              </a:tr>
              <a:tr h="525417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/carto/coffee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coffee.html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coffee_res.html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999743"/>
                  </a:ext>
                </a:extLst>
              </a:tr>
              <a:tr h="563200"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update_age_g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&lt;date&gt;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carto_list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csv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coffee_res.html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carto, 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top10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98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7526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3494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Routing - /crawl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BD18E0F-331B-44DB-9CDA-EEB33B38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939932"/>
              </p:ext>
            </p:extLst>
          </p:nvPr>
        </p:nvGraphicFramePr>
        <p:xfrm>
          <a:off x="235130" y="2189210"/>
          <a:ext cx="11721740" cy="16930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0686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136469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813870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632141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2011327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551576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2355671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5372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detail 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method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client -&gt; server parameter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html</a:t>
                      </a:r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server -&gt; html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params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다음 행선지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99082"/>
                  </a:ext>
                </a:extLst>
              </a:tr>
              <a:tr h="4243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/crawl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/crawl/chart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2061"/>
                  </a:ext>
                </a:extLst>
              </a:tr>
              <a:tr h="4243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/crawl/chart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chart.html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bugs, melon,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genie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935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41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3494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Routing - /cloud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BD18E0F-331B-44DB-9CDA-EEB33B38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443808"/>
              </p:ext>
            </p:extLst>
          </p:nvPr>
        </p:nvGraphicFramePr>
        <p:xfrm>
          <a:off x="235130" y="2190636"/>
          <a:ext cx="11721740" cy="26829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0686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136469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813870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632141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2011327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551576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2355671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436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detail 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method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client -&gt; server parameter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html</a:t>
                      </a:r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server -&gt; html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params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다음 행선지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99082"/>
                  </a:ext>
                </a:extLst>
              </a:tr>
              <a:tr h="4698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/cloud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/cloud/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create_wc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/cloud/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sports_keyword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2061"/>
                  </a:ext>
                </a:extLst>
              </a:tr>
              <a:tr h="45677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/cloud/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create_wc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create_wc.html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wc_result.html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4672"/>
                  </a:ext>
                </a:extLst>
              </a:tr>
              <a:tr h="5753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crisis_ratio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lang, txt, mask,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stopwords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wc_result.html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832353"/>
                  </a:ext>
                </a:extLst>
              </a:tr>
              <a:tr h="6144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/cloud/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sports_keyword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sports_keyword.html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999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4836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3494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Routing - /class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BD18E0F-331B-44DB-9CDA-EEB33B38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036133"/>
              </p:ext>
            </p:extLst>
          </p:nvPr>
        </p:nvGraphicFramePr>
        <p:xfrm>
          <a:off x="235130" y="1154658"/>
          <a:ext cx="11721740" cy="55165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0686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136469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813870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632141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2011327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551576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2355671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4475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path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detail path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method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client -&gt; server parameter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html</a:t>
                      </a: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server -&gt; html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params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다음 행선지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99082"/>
                  </a:ext>
                </a:extLst>
              </a:tr>
              <a:tr h="459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/class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/class/cancer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2061"/>
                  </a:ext>
                </a:extLst>
              </a:tr>
              <a:tr h="431954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/class/cancer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cancer.html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cancer_res.html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999743"/>
                  </a:ext>
                </a:extLst>
              </a:tr>
              <a:tr h="463017"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update_age_g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&lt;date&gt;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index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cancer_res.html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result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988684"/>
                  </a:ext>
                </a:extLst>
              </a:tr>
              <a:tr h="463017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/class/pima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pima.html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pima_res.html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2339985"/>
                  </a:ext>
                </a:extLst>
              </a:tr>
              <a:tr h="463017">
                <a:tc vMerge="1"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index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pima_res.html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 </a:t>
                      </a:r>
                      <a:r>
                        <a:rPr lang="en-US" altLang="ko-KR" sz="12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dict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18429"/>
                  </a:ext>
                </a:extLst>
              </a:tr>
              <a:tr h="463017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/class/titanic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titanic.html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titanic_res.html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201713"/>
                  </a:ext>
                </a:extLst>
              </a:tr>
              <a:tr h="463017">
                <a:tc vMerge="1"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index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titanic_res.html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 </a:t>
                      </a:r>
                      <a:r>
                        <a:rPr lang="en-US" altLang="ko-KR" sz="12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dict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52440"/>
                  </a:ext>
                </a:extLst>
              </a:tr>
              <a:tr h="463017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/class/iris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iris.html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iris_res.html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815121"/>
                  </a:ext>
                </a:extLst>
              </a:tr>
              <a:tr h="463017">
                <a:tc vMerge="1"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index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iris_res.html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 </a:t>
                      </a:r>
                      <a:r>
                        <a:rPr lang="en-US" altLang="ko-KR" sz="12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dict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307136"/>
                  </a:ext>
                </a:extLst>
              </a:tr>
              <a:tr h="464272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/class/wine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wine.html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wine_res.html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926090"/>
                  </a:ext>
                </a:extLst>
              </a:tr>
              <a:tr h="463017">
                <a:tc vMerge="1"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index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wine_res.html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 </a:t>
                      </a:r>
                      <a:r>
                        <a:rPr lang="en-US" altLang="ko-KR" sz="12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dict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235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4558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3494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Routing - /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upcls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BD18E0F-331B-44DB-9CDA-EEB33B38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358621"/>
              </p:ext>
            </p:extLst>
          </p:nvPr>
        </p:nvGraphicFramePr>
        <p:xfrm>
          <a:off x="235130" y="2189210"/>
          <a:ext cx="11721740" cy="32915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0686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136469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813870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632141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2011327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551576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2355671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493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detail 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method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client -&gt; server parameter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html</a:t>
                      </a:r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server -&gt; html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params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다음 행선지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99082"/>
                  </a:ext>
                </a:extLst>
              </a:tr>
              <a:tr h="5583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upcls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upcls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mnist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2061"/>
                  </a:ext>
                </a:extLst>
              </a:tr>
              <a:tr h="525417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upcls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mnist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mnist.html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mnist_res.html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999743"/>
                  </a:ext>
                </a:extLst>
              </a:tr>
              <a:tr h="563200"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update_age_g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&lt;date&gt;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index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mnist_res.html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dict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988684"/>
                  </a:ext>
                </a:extLst>
              </a:tr>
              <a:tr h="56320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upcls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/IMDB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imdb.html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imdb_res.html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015977"/>
                  </a:ext>
                </a:extLst>
              </a:tr>
              <a:tr h="563200">
                <a:tc vMerge="1"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select, review, index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imdb_res.html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 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p_c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p_t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review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7487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1107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3494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Routing - /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regre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BD18E0F-331B-44DB-9CDA-EEB33B38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833929"/>
              </p:ext>
            </p:extLst>
          </p:nvPr>
        </p:nvGraphicFramePr>
        <p:xfrm>
          <a:off x="235130" y="1582495"/>
          <a:ext cx="11721740" cy="48663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0686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136469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813870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632141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2011327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551576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2355671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4991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detail 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method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client -&gt; server parameter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html</a:t>
                      </a:r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server -&gt; html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params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다음 행선지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99082"/>
                  </a:ext>
                </a:extLst>
              </a:tr>
              <a:tr h="5378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regre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regre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/iris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2061"/>
                  </a:ext>
                </a:extLst>
              </a:tr>
              <a:tr h="506176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regre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/iris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iris.html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iris_res.html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999743"/>
                  </a:ext>
                </a:extLst>
              </a:tr>
              <a:tr h="704731"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update_age_g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&lt;date&gt;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index, feature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iris_res.html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pred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index, X,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feature, 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ft_name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988684"/>
                  </a:ext>
                </a:extLst>
              </a:tr>
              <a:tr h="542575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regre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/diabetes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diabetes.html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 list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diabete_res.html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745625"/>
                  </a:ext>
                </a:extLst>
              </a:tr>
              <a:tr h="542575">
                <a:tc vMerge="1"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index, feature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diabetes_res.html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 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pred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index, feature, list, label, 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247824"/>
                  </a:ext>
                </a:extLst>
              </a:tr>
              <a:tr h="542575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regre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boston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boston.html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 columns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boston_res.html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619299"/>
                  </a:ext>
                </a:extLst>
              </a:tr>
              <a:tr h="542575">
                <a:tc vMerge="1"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index, feature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boston_res.html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 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dict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7965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4557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3494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Routing - /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clust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BD18E0F-331B-44DB-9CDA-EEB33B38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076042"/>
              </p:ext>
            </p:extLst>
          </p:nvPr>
        </p:nvGraphicFramePr>
        <p:xfrm>
          <a:off x="235130" y="2189210"/>
          <a:ext cx="11721740" cy="21651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0686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136469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813870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632141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2011327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551576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2355671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493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detail 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method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client -&gt; server parameter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html</a:t>
                      </a:r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server -&gt; html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params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다음 행선지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99082"/>
                  </a:ext>
                </a:extLst>
              </a:tr>
              <a:tr h="5583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clust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clust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clust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2061"/>
                  </a:ext>
                </a:extLst>
              </a:tr>
              <a:tr h="525417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clust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clust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clust.html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clust_res.html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999743"/>
                  </a:ext>
                </a:extLst>
              </a:tr>
              <a:tr h="563200"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update_age_g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&lt;date&gt;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file, n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clust_res.html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n_cluster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98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8989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2216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DataBase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설계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테이블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997ED96-E094-4EB4-B2B6-13D44C9E8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127" y="2512219"/>
            <a:ext cx="3506020" cy="1852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D0C557-A122-46B3-8786-48EC834C9282}"/>
              </a:ext>
            </a:extLst>
          </p:cNvPr>
          <p:cNvSpPr txBox="1"/>
          <p:nvPr/>
        </p:nvSpPr>
        <p:spPr>
          <a:xfrm>
            <a:off x="5984603" y="2529432"/>
            <a:ext cx="45910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age_gender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연령별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성별 코로나 현황</a:t>
            </a: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covid_status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광역시도별 코로나 현황</a:t>
            </a: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foreign_covid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코로나 해외 현황</a:t>
            </a:r>
          </a:p>
        </p:txBody>
      </p:sp>
    </p:spTree>
    <p:extLst>
      <p:ext uri="{BB962C8B-B14F-4D97-AF65-F5344CB8AC3E}">
        <p14:creationId xmlns:p14="http://schemas.microsoft.com/office/powerpoint/2010/main" val="2282726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CE3C72-16FF-4102-9362-0A8CE7787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A55345-1314-4959-90EE-E71C21A38AFC}"/>
              </a:ext>
            </a:extLst>
          </p:cNvPr>
          <p:cNvSpPr txBox="1"/>
          <p:nvPr/>
        </p:nvSpPr>
        <p:spPr>
          <a:xfrm>
            <a:off x="553673" y="1543466"/>
            <a:ext cx="144290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main</a:t>
            </a:r>
            <a:r>
              <a:rPr lang="ko-KR" altLang="en-US" dirty="0"/>
              <a:t> 화면</a:t>
            </a:r>
          </a:p>
        </p:txBody>
      </p:sp>
    </p:spTree>
    <p:extLst>
      <p:ext uri="{BB962C8B-B14F-4D97-AF65-F5344CB8AC3E}">
        <p14:creationId xmlns:p14="http://schemas.microsoft.com/office/powerpoint/2010/main" val="3167124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074ADF-DD67-441A-89A6-6A36A58BA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0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62DD3A-A3F4-41F3-8432-DA32A5CB9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A1EA06-5E01-4975-B0B5-F7889389C3A7}"/>
              </a:ext>
            </a:extLst>
          </p:cNvPr>
          <p:cNvSpPr txBox="1"/>
          <p:nvPr/>
        </p:nvSpPr>
        <p:spPr>
          <a:xfrm>
            <a:off x="553674" y="1543466"/>
            <a:ext cx="1283516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공원 정보 입력 후</a:t>
            </a:r>
          </a:p>
        </p:txBody>
      </p:sp>
    </p:spTree>
    <p:extLst>
      <p:ext uri="{BB962C8B-B14F-4D97-AF65-F5344CB8AC3E}">
        <p14:creationId xmlns:p14="http://schemas.microsoft.com/office/powerpoint/2010/main" val="941277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0A0E75-2577-4189-A39E-57F447259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00C73D-2327-4EAF-8E6F-75D6F9B33270}"/>
              </a:ext>
            </a:extLst>
          </p:cNvPr>
          <p:cNvSpPr txBox="1"/>
          <p:nvPr/>
        </p:nvSpPr>
        <p:spPr>
          <a:xfrm>
            <a:off x="553674" y="1543466"/>
            <a:ext cx="1283516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구 정보 입력 후</a:t>
            </a:r>
          </a:p>
        </p:txBody>
      </p:sp>
    </p:spTree>
    <p:extLst>
      <p:ext uri="{BB962C8B-B14F-4D97-AF65-F5344CB8AC3E}">
        <p14:creationId xmlns:p14="http://schemas.microsoft.com/office/powerpoint/2010/main" val="342869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81DB4B-84A2-4E02-87F9-8DAB6FDFA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08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B1F387BD-D644-4390-AA26-85E4B8A2E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7528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02098A-C455-480A-868E-8B7A3057F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665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2FCBC31-09E8-49FB-B461-1839C4029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87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6097522C-F2A3-4B65-B13E-CA0A60D73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16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EB3D2A7D-4216-4C50-B3B8-A0E831E0C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05A478-4324-4711-8C25-DA71454D55F1}"/>
              </a:ext>
            </a:extLst>
          </p:cNvPr>
          <p:cNvSpPr txBox="1"/>
          <p:nvPr/>
        </p:nvSpPr>
        <p:spPr>
          <a:xfrm>
            <a:off x="553673" y="1543466"/>
            <a:ext cx="1442907" cy="923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상세 보기 클릭 후</a:t>
            </a:r>
            <a:endParaRPr lang="en-US" altLang="ko-KR" dirty="0"/>
          </a:p>
          <a:p>
            <a:pPr algn="ctr"/>
            <a:r>
              <a:rPr lang="en-US" altLang="ko-KR" dirty="0"/>
              <a:t>- </a:t>
            </a:r>
            <a:r>
              <a:rPr lang="ko-KR" altLang="en-US" dirty="0" err="1"/>
              <a:t>발생율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4766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92216"/>
            <a:ext cx="5553513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DataBase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설계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age_gender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A8B0736D-2C8D-4783-A429-0D0A031584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818864"/>
              </p:ext>
            </p:extLst>
          </p:nvPr>
        </p:nvGraphicFramePr>
        <p:xfrm>
          <a:off x="3196206" y="1755524"/>
          <a:ext cx="5799588" cy="33469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8488">
                  <a:extLst>
                    <a:ext uri="{9D8B030D-6E8A-4147-A177-3AD203B41FA5}">
                      <a16:colId xmlns:a16="http://schemas.microsoft.com/office/drawing/2014/main" val="815021925"/>
                    </a:ext>
                  </a:extLst>
                </a:gridCol>
                <a:gridCol w="839234">
                  <a:extLst>
                    <a:ext uri="{9D8B030D-6E8A-4147-A177-3AD203B41FA5}">
                      <a16:colId xmlns:a16="http://schemas.microsoft.com/office/drawing/2014/main" val="1132132106"/>
                    </a:ext>
                  </a:extLst>
                </a:gridCol>
                <a:gridCol w="1289556">
                  <a:extLst>
                    <a:ext uri="{9D8B030D-6E8A-4147-A177-3AD203B41FA5}">
                      <a16:colId xmlns:a16="http://schemas.microsoft.com/office/drawing/2014/main" val="2608434661"/>
                    </a:ext>
                  </a:extLst>
                </a:gridCol>
                <a:gridCol w="2282310">
                  <a:extLst>
                    <a:ext uri="{9D8B030D-6E8A-4147-A177-3AD203B41FA5}">
                      <a16:colId xmlns:a16="http://schemas.microsoft.com/office/drawing/2014/main" val="869391094"/>
                    </a:ext>
                  </a:extLst>
                </a:gridCol>
              </a:tblGrid>
              <a:tr h="4781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text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집계 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74912"/>
                  </a:ext>
                </a:extLst>
              </a:tr>
              <a:tr h="4781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text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연령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256883"/>
                  </a:ext>
                </a:extLst>
              </a:tr>
              <a:tr h="4781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confCase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확진자</a:t>
                      </a:r>
                      <a:r>
                        <a:rPr lang="ko-KR" altLang="en-US" dirty="0"/>
                        <a:t>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242665"/>
                  </a:ext>
                </a:extLst>
              </a:tr>
              <a:tr h="4781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confRate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float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확진자</a:t>
                      </a:r>
                      <a:r>
                        <a:rPr lang="ko-KR" altLang="en-US" dirty="0"/>
                        <a:t> 비중</a:t>
                      </a:r>
                      <a:r>
                        <a:rPr lang="en-US" altLang="ko-KR" dirty="0"/>
                        <a:t>(%)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0535"/>
                  </a:ext>
                </a:extLst>
              </a:tr>
              <a:tr h="4781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criRate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float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치명률</a:t>
                      </a:r>
                      <a:r>
                        <a:rPr lang="en-US" altLang="ko-KR" dirty="0"/>
                        <a:t>(%)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451399"/>
                  </a:ext>
                </a:extLst>
              </a:tr>
              <a:tr h="4781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death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사망자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508928"/>
                  </a:ext>
                </a:extLst>
              </a:tr>
              <a:tr h="4781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deathrate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float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사망자 비중</a:t>
                      </a:r>
                      <a:r>
                        <a:rPr lang="en-US" altLang="ko-KR" dirty="0"/>
                        <a:t>(%)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195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919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96B09D19-B6E8-4713-8805-D8ADFF156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95AFB2-DF40-4F34-9B2A-C3EC14788ADD}"/>
              </a:ext>
            </a:extLst>
          </p:cNvPr>
          <p:cNvSpPr txBox="1"/>
          <p:nvPr/>
        </p:nvSpPr>
        <p:spPr>
          <a:xfrm>
            <a:off x="553673" y="1543466"/>
            <a:ext cx="144290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검거율</a:t>
            </a:r>
            <a:r>
              <a:rPr lang="ko-KR" altLang="en-US" dirty="0"/>
              <a:t> 화면</a:t>
            </a:r>
          </a:p>
        </p:txBody>
      </p:sp>
    </p:spTree>
    <p:extLst>
      <p:ext uri="{BB962C8B-B14F-4D97-AF65-F5344CB8AC3E}">
        <p14:creationId xmlns:p14="http://schemas.microsoft.com/office/powerpoint/2010/main" val="2798085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672C8D-B5E9-4D2E-AD63-9CFAB2068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487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62987E-B03A-4AAC-9813-BC1120B0E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203F41-3A11-422B-B8A2-9474D04FE124}"/>
              </a:ext>
            </a:extLst>
          </p:cNvPr>
          <p:cNvSpPr txBox="1"/>
          <p:nvPr/>
        </p:nvSpPr>
        <p:spPr>
          <a:xfrm>
            <a:off x="553673" y="1543466"/>
            <a:ext cx="144290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날짜 선택</a:t>
            </a:r>
          </a:p>
        </p:txBody>
      </p:sp>
    </p:spTree>
    <p:extLst>
      <p:ext uri="{BB962C8B-B14F-4D97-AF65-F5344CB8AC3E}">
        <p14:creationId xmlns:p14="http://schemas.microsoft.com/office/powerpoint/2010/main" val="20677063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088480-CCD1-46E9-A71F-B4FD653F3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6427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185F41-3495-4715-A59D-D383D1C15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2599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62A71E-60BE-4378-96B1-CC26E3A6A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B86E99-DBB3-4EFC-A250-724DB625D18A}"/>
              </a:ext>
            </a:extLst>
          </p:cNvPr>
          <p:cNvSpPr txBox="1"/>
          <p:nvPr/>
        </p:nvSpPr>
        <p:spPr>
          <a:xfrm>
            <a:off x="553673" y="1543466"/>
            <a:ext cx="144290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날짜 선택</a:t>
            </a:r>
          </a:p>
        </p:txBody>
      </p:sp>
    </p:spTree>
    <p:extLst>
      <p:ext uri="{BB962C8B-B14F-4D97-AF65-F5344CB8AC3E}">
        <p14:creationId xmlns:p14="http://schemas.microsoft.com/office/powerpoint/2010/main" val="21409535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F0625F-0DF7-4BDB-BD45-3B812908E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119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BA721E-6F13-4FD1-9D5A-00D84D6A7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98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FEB578B-6B86-45F1-BFF3-A3CBB0724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32ECAD-D1BD-40D1-BE19-F25B272F7DFE}"/>
              </a:ext>
            </a:extLst>
          </p:cNvPr>
          <p:cNvSpPr txBox="1"/>
          <p:nvPr/>
        </p:nvSpPr>
        <p:spPr>
          <a:xfrm>
            <a:off x="553673" y="1543466"/>
            <a:ext cx="144290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날짜 선택</a:t>
            </a:r>
          </a:p>
        </p:txBody>
      </p:sp>
    </p:spTree>
    <p:extLst>
      <p:ext uri="{BB962C8B-B14F-4D97-AF65-F5344CB8AC3E}">
        <p14:creationId xmlns:p14="http://schemas.microsoft.com/office/powerpoint/2010/main" val="31455445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E7EDDD0-C7C0-4771-9357-9BC3B7D33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84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92216"/>
            <a:ext cx="5427677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DataBase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설계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covid_status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EEABA34-7391-4311-B59A-D13D58540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414778"/>
              </p:ext>
            </p:extLst>
          </p:nvPr>
        </p:nvGraphicFramePr>
        <p:xfrm>
          <a:off x="3081556" y="1574800"/>
          <a:ext cx="6028888" cy="370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609">
                  <a:extLst>
                    <a:ext uri="{9D8B030D-6E8A-4147-A177-3AD203B41FA5}">
                      <a16:colId xmlns:a16="http://schemas.microsoft.com/office/drawing/2014/main" val="319675963"/>
                    </a:ext>
                  </a:extLst>
                </a:gridCol>
                <a:gridCol w="696286">
                  <a:extLst>
                    <a:ext uri="{9D8B030D-6E8A-4147-A177-3AD203B41FA5}">
                      <a16:colId xmlns:a16="http://schemas.microsoft.com/office/drawing/2014/main" val="569936234"/>
                    </a:ext>
                  </a:extLst>
                </a:gridCol>
                <a:gridCol w="1073791">
                  <a:extLst>
                    <a:ext uri="{9D8B030D-6E8A-4147-A177-3AD203B41FA5}">
                      <a16:colId xmlns:a16="http://schemas.microsoft.com/office/drawing/2014/main" val="991826126"/>
                    </a:ext>
                  </a:extLst>
                </a:gridCol>
                <a:gridCol w="2894202">
                  <a:extLst>
                    <a:ext uri="{9D8B030D-6E8A-4147-A177-3AD203B41FA5}">
                      <a16:colId xmlns:a16="http://schemas.microsoft.com/office/drawing/2014/main" val="4048646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text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집계 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97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region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text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광역시도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055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def_cnts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확진자</a:t>
                      </a:r>
                      <a:r>
                        <a:rPr lang="ko-KR" altLang="en-US" dirty="0"/>
                        <a:t>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253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local_occ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국내발생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046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over_flow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해외유입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075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inc_decs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전일 대비 </a:t>
                      </a:r>
                      <a:r>
                        <a:rPr lang="ko-KR" altLang="en-US" dirty="0" err="1"/>
                        <a:t>확진자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267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death_cnts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사망자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54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isol_clr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격리 해제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746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isol_ing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격리 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153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qur_rates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float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만명 당 발생률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837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39038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ED9613F-371E-4933-9228-ABF4154F8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283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343DE8C-ADA9-4AAC-88AB-621BCF969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79F137-3657-476B-91E5-A3C8BFE27D90}"/>
              </a:ext>
            </a:extLst>
          </p:cNvPr>
          <p:cNvSpPr txBox="1"/>
          <p:nvPr/>
        </p:nvSpPr>
        <p:spPr>
          <a:xfrm>
            <a:off x="553673" y="1543466"/>
            <a:ext cx="144290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수도권 추이</a:t>
            </a:r>
          </a:p>
        </p:txBody>
      </p:sp>
    </p:spTree>
    <p:extLst>
      <p:ext uri="{BB962C8B-B14F-4D97-AF65-F5344CB8AC3E}">
        <p14:creationId xmlns:p14="http://schemas.microsoft.com/office/powerpoint/2010/main" val="24239113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C92DFA-2180-4654-A667-98A462520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85581C-FCCD-4EE8-8770-229C7819C236}"/>
              </a:ext>
            </a:extLst>
          </p:cNvPr>
          <p:cNvSpPr txBox="1"/>
          <p:nvPr/>
        </p:nvSpPr>
        <p:spPr>
          <a:xfrm>
            <a:off x="553673" y="1543466"/>
            <a:ext cx="1442907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주요 도시 추이</a:t>
            </a:r>
          </a:p>
        </p:txBody>
      </p:sp>
    </p:spTree>
    <p:extLst>
      <p:ext uri="{BB962C8B-B14F-4D97-AF65-F5344CB8AC3E}">
        <p14:creationId xmlns:p14="http://schemas.microsoft.com/office/powerpoint/2010/main" val="32098568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D8C3E2F-B868-41D1-81E4-C1CF3FBDF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85581C-FCCD-4EE8-8770-229C7819C236}"/>
              </a:ext>
            </a:extLst>
          </p:cNvPr>
          <p:cNvSpPr txBox="1"/>
          <p:nvPr/>
        </p:nvSpPr>
        <p:spPr>
          <a:xfrm>
            <a:off x="553673" y="1543466"/>
            <a:ext cx="1442907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선택한 도시 추이</a:t>
            </a:r>
          </a:p>
        </p:txBody>
      </p:sp>
    </p:spTree>
    <p:extLst>
      <p:ext uri="{BB962C8B-B14F-4D97-AF65-F5344CB8AC3E}">
        <p14:creationId xmlns:p14="http://schemas.microsoft.com/office/powerpoint/2010/main" val="18192724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B51AE3-B121-46D1-90D6-70186331E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9840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830834-C115-4DB6-8034-20C33090F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767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960573-E2D8-446E-9A4F-A48AC16698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80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F402F28-08ED-4DCD-80F7-7756EF40B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216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A126B7-FD7E-4FC8-89D0-58CD6976A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5428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905384-172B-4D0C-B6EB-A920BB3DB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80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92216"/>
            <a:ext cx="5813571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DataBase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설계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foreign_covid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FFB1216-68FC-4C0E-9568-F2CFA73E48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501968"/>
              </p:ext>
            </p:extLst>
          </p:nvPr>
        </p:nvGraphicFramePr>
        <p:xfrm>
          <a:off x="2720828" y="2036988"/>
          <a:ext cx="6750343" cy="27840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0833">
                  <a:extLst>
                    <a:ext uri="{9D8B030D-6E8A-4147-A177-3AD203B41FA5}">
                      <a16:colId xmlns:a16="http://schemas.microsoft.com/office/drawing/2014/main" val="3303416396"/>
                    </a:ext>
                  </a:extLst>
                </a:gridCol>
                <a:gridCol w="855773">
                  <a:extLst>
                    <a:ext uri="{9D8B030D-6E8A-4147-A177-3AD203B41FA5}">
                      <a16:colId xmlns:a16="http://schemas.microsoft.com/office/drawing/2014/main" val="2416278338"/>
                    </a:ext>
                  </a:extLst>
                </a:gridCol>
                <a:gridCol w="1539729">
                  <a:extLst>
                    <a:ext uri="{9D8B030D-6E8A-4147-A177-3AD203B41FA5}">
                      <a16:colId xmlns:a16="http://schemas.microsoft.com/office/drawing/2014/main" val="486296957"/>
                    </a:ext>
                  </a:extLst>
                </a:gridCol>
                <a:gridCol w="2704008">
                  <a:extLst>
                    <a:ext uri="{9D8B030D-6E8A-4147-A177-3AD203B41FA5}">
                      <a16:colId xmlns:a16="http://schemas.microsoft.com/office/drawing/2014/main" val="3439560769"/>
                    </a:ext>
                  </a:extLst>
                </a:gridCol>
              </a:tblGrid>
              <a:tr h="464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text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집계 날짜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51975"/>
                  </a:ext>
                </a:extLst>
              </a:tr>
              <a:tr h="464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continent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text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지역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대륙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997480"/>
                  </a:ext>
                </a:extLst>
              </a:tr>
              <a:tr h="464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nation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text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국가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350588"/>
                  </a:ext>
                </a:extLst>
              </a:tr>
              <a:tr h="464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natDef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확진자</a:t>
                      </a:r>
                      <a:r>
                        <a:rPr lang="ko-KR" altLang="en-US" dirty="0"/>
                        <a:t>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513987"/>
                  </a:ext>
                </a:extLst>
              </a:tr>
              <a:tr h="464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natDeath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사망자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398227"/>
                  </a:ext>
                </a:extLst>
              </a:tr>
              <a:tr h="464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natDeathRate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float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확진률</a:t>
                      </a:r>
                      <a:r>
                        <a:rPr lang="ko-KR" altLang="en-US" dirty="0"/>
                        <a:t> 대비 사망률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829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44446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BA80DE1-36B2-4820-8E19-F5BDB28AE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4385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E40179-1D7D-497F-87F5-7DF0CD9C0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01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032E42-A682-4AFF-AD9B-0A1F270F5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154D95-9326-4FF1-B111-7BF23933B3C0}"/>
              </a:ext>
            </a:extLst>
          </p:cNvPr>
          <p:cNvSpPr txBox="1"/>
          <p:nvPr/>
        </p:nvSpPr>
        <p:spPr>
          <a:xfrm>
            <a:off x="385893" y="1551855"/>
            <a:ext cx="1837189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벅스</a:t>
            </a:r>
            <a:r>
              <a:rPr lang="en-US" altLang="ko-KR" dirty="0"/>
              <a:t>, </a:t>
            </a:r>
            <a:r>
              <a:rPr lang="ko-KR" altLang="en-US" dirty="0"/>
              <a:t>멜론</a:t>
            </a:r>
            <a:r>
              <a:rPr lang="en-US" altLang="ko-KR" dirty="0"/>
              <a:t>, </a:t>
            </a:r>
            <a:r>
              <a:rPr lang="ko-KR" altLang="en-US" dirty="0"/>
              <a:t>지니 실시간 차트</a:t>
            </a:r>
          </a:p>
        </p:txBody>
      </p:sp>
    </p:spTree>
    <p:extLst>
      <p:ext uri="{BB962C8B-B14F-4D97-AF65-F5344CB8AC3E}">
        <p14:creationId xmlns:p14="http://schemas.microsoft.com/office/powerpoint/2010/main" val="39237467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C376EFFE-A727-4CAB-B03D-57B038275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50C035-B2DF-45F5-B8A0-A77CC01596A6}"/>
              </a:ext>
            </a:extLst>
          </p:cNvPr>
          <p:cNvSpPr txBox="1"/>
          <p:nvPr/>
        </p:nvSpPr>
        <p:spPr>
          <a:xfrm>
            <a:off x="385893" y="1551855"/>
            <a:ext cx="1837189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마우스 오버</a:t>
            </a:r>
            <a:endParaRPr lang="en-US" altLang="ko-KR" dirty="0"/>
          </a:p>
          <a:p>
            <a:pPr algn="ctr"/>
            <a:r>
              <a:rPr lang="ko-KR" altLang="en-US" dirty="0" err="1"/>
              <a:t>툴팁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14197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DDDB09-E7BE-4D3C-8F5C-0313B4D87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020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C4FD602-460D-4B30-9926-839DA7E28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933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296683C-44D1-4520-A6E4-32DD273E1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155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E20076E-5810-40D4-8B37-B72CAFB28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32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E4AC77-9B6E-4CD6-BC5A-06B999AF9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7287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D68799B-99DD-48C5-87F8-8E184E04C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09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2216"/>
            <a:ext cx="467360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</a:t>
            </a:r>
            <a:r>
              <a:rPr lang="ko-KR" altLang="en-US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파일 구조 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 분석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C1B734-30C3-40A7-839A-E00313471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1185600"/>
            <a:ext cx="4276725" cy="29432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7466088-0CB6-4F88-9B75-16B35A40A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6" y="4128825"/>
            <a:ext cx="4276725" cy="25241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4CF7EB-C5A4-4E38-9141-28F131B42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687" y="1605749"/>
            <a:ext cx="415290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913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CD40BC-A1E9-4B15-AA76-BCB0B30B4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876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F03E754-94A7-4F3E-BE32-242307514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384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AC41B4E-7655-4466-93CF-62D23D495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487F67-C82B-4072-82AC-6E19E241EFB2}"/>
              </a:ext>
            </a:extLst>
          </p:cNvPr>
          <p:cNvSpPr txBox="1"/>
          <p:nvPr/>
        </p:nvSpPr>
        <p:spPr>
          <a:xfrm>
            <a:off x="553673" y="1543466"/>
            <a:ext cx="1778466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스포츠 뉴스 </a:t>
            </a:r>
            <a:r>
              <a:rPr lang="ko-KR" altLang="en-US" dirty="0" err="1"/>
              <a:t>크롤링</a:t>
            </a:r>
            <a:r>
              <a:rPr lang="ko-KR" altLang="en-US" dirty="0"/>
              <a:t> 후 </a:t>
            </a:r>
            <a:r>
              <a:rPr lang="ko-KR" altLang="en-US" dirty="0" err="1"/>
              <a:t>워드클라우드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88748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5539159-2F78-4957-9D6B-3218EE662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4D77B4E-9344-4AB7-8DDC-1C3F315AC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6D0B51-668E-4937-A9F2-A001BE3C4B84}"/>
              </a:ext>
            </a:extLst>
          </p:cNvPr>
          <p:cNvSpPr txBox="1"/>
          <p:nvPr/>
        </p:nvSpPr>
        <p:spPr>
          <a:xfrm>
            <a:off x="553673" y="1543466"/>
            <a:ext cx="144290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MaLe</a:t>
            </a:r>
            <a:r>
              <a:rPr lang="ko-KR" altLang="en-US" dirty="0"/>
              <a:t> 화면</a:t>
            </a:r>
          </a:p>
        </p:txBody>
      </p:sp>
    </p:spTree>
    <p:extLst>
      <p:ext uri="{BB962C8B-B14F-4D97-AF65-F5344CB8AC3E}">
        <p14:creationId xmlns:p14="http://schemas.microsoft.com/office/powerpoint/2010/main" val="37076980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9A1F42D-53A9-4B1D-8A26-8B0234C8A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D63BB0-59C3-4DC7-AADC-107CE43E4D0C}"/>
              </a:ext>
            </a:extLst>
          </p:cNvPr>
          <p:cNvSpPr txBox="1"/>
          <p:nvPr/>
        </p:nvSpPr>
        <p:spPr>
          <a:xfrm>
            <a:off x="553673" y="1543466"/>
            <a:ext cx="144290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cancer.html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35411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EC8E22-121B-49CA-8E48-90EC8504E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FD9233-84E6-477D-8BC7-14686C6E64AD}"/>
              </a:ext>
            </a:extLst>
          </p:cNvPr>
          <p:cNvSpPr txBox="1"/>
          <p:nvPr/>
        </p:nvSpPr>
        <p:spPr>
          <a:xfrm>
            <a:off x="427838" y="1543466"/>
            <a:ext cx="169457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cancer_res.html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21871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C461EC5-D100-42E0-B90D-AE5AEA02F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A2B09F-6107-4DD0-999D-A3D31E7FFC38}"/>
              </a:ext>
            </a:extLst>
          </p:cNvPr>
          <p:cNvSpPr txBox="1"/>
          <p:nvPr/>
        </p:nvSpPr>
        <p:spPr>
          <a:xfrm>
            <a:off x="553673" y="1543466"/>
            <a:ext cx="144290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pima.html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28170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F2836C1-F5FE-45E9-AB4D-AD69D6888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15367B-E899-4C60-BB30-9836FC03CB75}"/>
              </a:ext>
            </a:extLst>
          </p:cNvPr>
          <p:cNvSpPr txBox="1"/>
          <p:nvPr/>
        </p:nvSpPr>
        <p:spPr>
          <a:xfrm>
            <a:off x="427838" y="1543466"/>
            <a:ext cx="169457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pima_res.html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78301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D3B28C-9779-4BE0-A368-3D171C195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37C06B-1E5D-42A8-A85B-4E4D47C39B1B}"/>
              </a:ext>
            </a:extLst>
          </p:cNvPr>
          <p:cNvSpPr txBox="1"/>
          <p:nvPr/>
        </p:nvSpPr>
        <p:spPr>
          <a:xfrm>
            <a:off x="553673" y="1543466"/>
            <a:ext cx="144290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titanic.html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36472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099702-5434-4A8C-BF76-F8B8D1490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9DA102-35A7-46F1-B8F8-31D2C63B0203}"/>
              </a:ext>
            </a:extLst>
          </p:cNvPr>
          <p:cNvSpPr txBox="1"/>
          <p:nvPr/>
        </p:nvSpPr>
        <p:spPr>
          <a:xfrm>
            <a:off x="427838" y="1543466"/>
            <a:ext cx="169457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titanic_res.html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2185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2216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</a:t>
            </a:r>
            <a:r>
              <a:rPr lang="ko-KR" altLang="en-US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파일 구조 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머신러닝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0A6AC2-2FD1-40C8-A3BE-55803C711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489" y="1104990"/>
            <a:ext cx="2912384" cy="27988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73438F-835E-4BA6-A27B-7F4EE34B7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325" y="3903818"/>
            <a:ext cx="1967548" cy="22076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851BD20-52EC-427A-969D-BDE92F94C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188" y="1441829"/>
            <a:ext cx="3262211" cy="43038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793A94A-9F12-4306-98BB-FF1E86B385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399" y="1919224"/>
            <a:ext cx="3262211" cy="334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4985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CEF9B4F-A3F6-46C1-BE5E-20404423A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A31CAC-129E-49F7-B3B7-03B38A891FF1}"/>
              </a:ext>
            </a:extLst>
          </p:cNvPr>
          <p:cNvSpPr txBox="1"/>
          <p:nvPr/>
        </p:nvSpPr>
        <p:spPr>
          <a:xfrm>
            <a:off x="553673" y="1543466"/>
            <a:ext cx="144290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iris.html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52678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4BB45C-97F4-43CE-B81B-B212AC777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6B5819-B641-4700-B16D-051E31594D4A}"/>
              </a:ext>
            </a:extLst>
          </p:cNvPr>
          <p:cNvSpPr txBox="1"/>
          <p:nvPr/>
        </p:nvSpPr>
        <p:spPr>
          <a:xfrm>
            <a:off x="427838" y="1543466"/>
            <a:ext cx="169457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iris_res.html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93787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A41355B-9032-4752-B370-F009DFC98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68723F-63CC-4A9A-B7CC-3B227F3AAF5A}"/>
              </a:ext>
            </a:extLst>
          </p:cNvPr>
          <p:cNvSpPr txBox="1"/>
          <p:nvPr/>
        </p:nvSpPr>
        <p:spPr>
          <a:xfrm>
            <a:off x="553673" y="1543466"/>
            <a:ext cx="144290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wine.html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76136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10D50B-28CC-4E90-8266-66D5A3E2C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370768-DBD5-4130-83F9-9E11202DD50A}"/>
              </a:ext>
            </a:extLst>
          </p:cNvPr>
          <p:cNvSpPr txBox="1"/>
          <p:nvPr/>
        </p:nvSpPr>
        <p:spPr>
          <a:xfrm>
            <a:off x="427838" y="1543466"/>
            <a:ext cx="169457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wine_res.html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122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46CC785-60EC-409C-A6B2-AFB73A569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DBDC3C-EB93-4899-8906-1DFDC5085416}"/>
              </a:ext>
            </a:extLst>
          </p:cNvPr>
          <p:cNvSpPr txBox="1"/>
          <p:nvPr/>
        </p:nvSpPr>
        <p:spPr>
          <a:xfrm>
            <a:off x="553673" y="1543466"/>
            <a:ext cx="144290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IMDB.html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02752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466242C-C5C9-4460-BF6B-E855604DE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56EDA8-A60C-46F8-AF73-6F3774D79F9C}"/>
              </a:ext>
            </a:extLst>
          </p:cNvPr>
          <p:cNvSpPr txBox="1"/>
          <p:nvPr/>
        </p:nvSpPr>
        <p:spPr>
          <a:xfrm>
            <a:off x="427838" y="1543466"/>
            <a:ext cx="1694578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IMDB_res.html</a:t>
            </a:r>
          </a:p>
          <a:p>
            <a:pPr algn="ctr"/>
            <a:r>
              <a:rPr lang="ko-KR" altLang="en-US" dirty="0"/>
              <a:t>테스트 데이터</a:t>
            </a:r>
          </a:p>
        </p:txBody>
      </p:sp>
    </p:spTree>
    <p:extLst>
      <p:ext uri="{BB962C8B-B14F-4D97-AF65-F5344CB8AC3E}">
        <p14:creationId xmlns:p14="http://schemas.microsoft.com/office/powerpoint/2010/main" val="34369146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025A5F-1BC5-4A3D-BD30-D75E14779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6034C-0A06-485E-86BB-D28BDC1CFB6C}"/>
              </a:ext>
            </a:extLst>
          </p:cNvPr>
          <p:cNvSpPr txBox="1"/>
          <p:nvPr/>
        </p:nvSpPr>
        <p:spPr>
          <a:xfrm>
            <a:off x="268448" y="1543466"/>
            <a:ext cx="2013358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IMDB_res.html</a:t>
            </a:r>
          </a:p>
          <a:p>
            <a:pPr algn="ctr"/>
            <a:r>
              <a:rPr lang="ko-KR" altLang="en-US" dirty="0"/>
              <a:t>리뷰 텍스트 입력</a:t>
            </a:r>
          </a:p>
        </p:txBody>
      </p:sp>
    </p:spTree>
    <p:extLst>
      <p:ext uri="{BB962C8B-B14F-4D97-AF65-F5344CB8AC3E}">
        <p14:creationId xmlns:p14="http://schemas.microsoft.com/office/powerpoint/2010/main" val="16431575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430122A-B414-4534-88D6-3C898B334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5F9A51-4BF8-4754-A8E1-9AF30B993DC4}"/>
              </a:ext>
            </a:extLst>
          </p:cNvPr>
          <p:cNvSpPr txBox="1"/>
          <p:nvPr/>
        </p:nvSpPr>
        <p:spPr>
          <a:xfrm>
            <a:off x="553673" y="1543466"/>
            <a:ext cx="144290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mnist.html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74603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64B8976-091A-4A79-A71E-CB384F383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200587-B3B5-4BBA-AD42-7459F05F8587}"/>
              </a:ext>
            </a:extLst>
          </p:cNvPr>
          <p:cNvSpPr txBox="1"/>
          <p:nvPr/>
        </p:nvSpPr>
        <p:spPr>
          <a:xfrm>
            <a:off x="469783" y="1543466"/>
            <a:ext cx="161068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mnist_res.html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98570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A2F715-00E2-4EA9-8900-531196B4A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0774B6-1A11-493A-96C0-66ABD36FADB5}"/>
              </a:ext>
            </a:extLst>
          </p:cNvPr>
          <p:cNvSpPr txBox="1"/>
          <p:nvPr/>
        </p:nvSpPr>
        <p:spPr>
          <a:xfrm>
            <a:off x="553673" y="1543466"/>
            <a:ext cx="144290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iris.html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1538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2513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Routing - </a:t>
            </a:r>
            <a:r>
              <a:rPr lang="ko-KR" altLang="en-US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BD18E0F-331B-44DB-9CDA-EEB33B38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167264"/>
              </p:ext>
            </p:extLst>
          </p:nvPr>
        </p:nvGraphicFramePr>
        <p:xfrm>
          <a:off x="1194616" y="1243668"/>
          <a:ext cx="9802767" cy="301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3745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537391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1141627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972295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1315590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826603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1065516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5645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path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detail path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method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client -&gt; server parameter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html</a:t>
                      </a:r>
                      <a:r>
                        <a:rPr lang="ko-KR" altLang="en-US" dirty="0"/>
                        <a:t>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server -&gt; html</a:t>
                      </a:r>
                    </a:p>
                    <a:p>
                      <a:pPr algn="ctr" latinLnBrk="1"/>
                      <a:r>
                        <a:rPr lang="en-US" altLang="ko-KR" dirty="0"/>
                        <a:t>params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다음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행선지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99082"/>
                  </a:ext>
                </a:extLst>
              </a:tr>
              <a:tr h="365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/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/main,</a:t>
                      </a:r>
                    </a:p>
                    <a:p>
                      <a:pPr latinLnBrk="1"/>
                      <a:r>
                        <a:rPr lang="en-US" altLang="ko-KR" dirty="0"/>
                        <a:t>/</a:t>
                      </a:r>
                      <a:r>
                        <a:rPr lang="en-US" altLang="ko-KR" dirty="0" err="1"/>
                        <a:t>MaLe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2061"/>
                  </a:ext>
                </a:extLst>
              </a:tr>
              <a:tr h="16869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/main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main.html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menu, weather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/</a:t>
                      </a:r>
                      <a:r>
                        <a:rPr lang="en-US" altLang="ko-KR" dirty="0" err="1"/>
                        <a:t>seoul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latinLnBrk="1"/>
                      <a:r>
                        <a:rPr lang="en-US" altLang="ko-KR" dirty="0"/>
                        <a:t>/</a:t>
                      </a:r>
                      <a:r>
                        <a:rPr lang="en-US" altLang="ko-KR" dirty="0" err="1"/>
                        <a:t>covid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latinLnBrk="1"/>
                      <a:r>
                        <a:rPr lang="en-US" altLang="ko-KR" dirty="0"/>
                        <a:t>/crawl,</a:t>
                      </a:r>
                    </a:p>
                    <a:p>
                      <a:pPr latinLnBrk="1"/>
                      <a:r>
                        <a:rPr lang="en-US" altLang="ko-KR" dirty="0"/>
                        <a:t>/stock,</a:t>
                      </a:r>
                    </a:p>
                    <a:p>
                      <a:pPr latinLnBrk="1"/>
                      <a:r>
                        <a:rPr lang="en-US" altLang="ko-KR" dirty="0"/>
                        <a:t>/carto,</a:t>
                      </a:r>
                    </a:p>
                    <a:p>
                      <a:pPr latinLnBrk="1"/>
                      <a:r>
                        <a:rPr lang="en-US" altLang="ko-KR" dirty="0"/>
                        <a:t>/cloud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467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461CAC9-4C9C-404A-A44E-D91E7B13F4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737785"/>
              </p:ext>
            </p:extLst>
          </p:nvPr>
        </p:nvGraphicFramePr>
        <p:xfrm>
          <a:off x="1194615" y="4261188"/>
          <a:ext cx="9802767" cy="12142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3745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537391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1141627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972295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1315590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826603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1065516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12142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/</a:t>
                      </a:r>
                      <a:r>
                        <a:rPr lang="en-US" altLang="ko-KR" dirty="0" err="1"/>
                        <a:t>MaLe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MaLe.html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menu, weather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/class,</a:t>
                      </a:r>
                    </a:p>
                    <a:p>
                      <a:pPr latinLnBrk="1"/>
                      <a:r>
                        <a:rPr lang="en-US" altLang="ko-KR" dirty="0"/>
                        <a:t>/</a:t>
                      </a:r>
                      <a:r>
                        <a:rPr lang="en-US" altLang="ko-KR" dirty="0" err="1"/>
                        <a:t>upcls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latinLnBrk="1"/>
                      <a:r>
                        <a:rPr lang="en-US" altLang="ko-KR" dirty="0"/>
                        <a:t>/</a:t>
                      </a:r>
                      <a:r>
                        <a:rPr lang="en-US" altLang="ko-KR" dirty="0" err="1"/>
                        <a:t>regre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latinLnBrk="1"/>
                      <a:r>
                        <a:rPr lang="en-US" altLang="ko-KR" dirty="0"/>
                        <a:t>/</a:t>
                      </a:r>
                      <a:r>
                        <a:rPr lang="en-US" altLang="ko-KR" dirty="0" err="1"/>
                        <a:t>clust</a:t>
                      </a:r>
                      <a:r>
                        <a:rPr lang="en-US" altLang="ko-KR" dirty="0"/>
                        <a:t>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46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4723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0EB0A5-277C-4AE7-B73D-361404316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B38B56-9578-41E8-9BF8-76FEBCA13D21}"/>
              </a:ext>
            </a:extLst>
          </p:cNvPr>
          <p:cNvSpPr txBox="1"/>
          <p:nvPr/>
        </p:nvSpPr>
        <p:spPr>
          <a:xfrm>
            <a:off x="469783" y="1543466"/>
            <a:ext cx="161068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iris_res.html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82082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CE40DF6-2E1D-4365-8862-49C2F3703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72CB87-E77A-4EFA-B0D1-0241C8E6C67F}"/>
              </a:ext>
            </a:extLst>
          </p:cNvPr>
          <p:cNvSpPr txBox="1"/>
          <p:nvPr/>
        </p:nvSpPr>
        <p:spPr>
          <a:xfrm>
            <a:off x="436228" y="1543466"/>
            <a:ext cx="167779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diabetes.html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23312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D334367-6818-4982-94EC-6540C36F9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5C478D-26E8-4ED1-A40C-8DCFEB5118DE}"/>
              </a:ext>
            </a:extLst>
          </p:cNvPr>
          <p:cNvSpPr txBox="1"/>
          <p:nvPr/>
        </p:nvSpPr>
        <p:spPr>
          <a:xfrm>
            <a:off x="327171" y="1543466"/>
            <a:ext cx="1895912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diabetes_res.html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54194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543682-4390-4153-980A-96DA2F8A2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0DD341-90B9-4DA5-9F6A-322A3CBC30DA}"/>
              </a:ext>
            </a:extLst>
          </p:cNvPr>
          <p:cNvSpPr txBox="1"/>
          <p:nvPr/>
        </p:nvSpPr>
        <p:spPr>
          <a:xfrm>
            <a:off x="436228" y="1543466"/>
            <a:ext cx="167779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boston.html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69574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6F65098-0C2A-4C4C-A24F-92C012E78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DD5038-5D11-4CE9-94F9-018AFE6E52CF}"/>
              </a:ext>
            </a:extLst>
          </p:cNvPr>
          <p:cNvSpPr txBox="1"/>
          <p:nvPr/>
        </p:nvSpPr>
        <p:spPr>
          <a:xfrm>
            <a:off x="327171" y="1543466"/>
            <a:ext cx="1895912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boston_res.html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0427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6005CE-D7A8-413A-BC2F-138D3E50F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FBD7B-CB66-4400-A1CD-9585B4188E12}"/>
              </a:ext>
            </a:extLst>
          </p:cNvPr>
          <p:cNvSpPr txBox="1"/>
          <p:nvPr/>
        </p:nvSpPr>
        <p:spPr>
          <a:xfrm>
            <a:off x="553673" y="1543466"/>
            <a:ext cx="144290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clust.html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73795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3EBE0CC-A6AF-452F-A716-752BB095D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249EF9-BF78-497F-B05B-D128A01B0507}"/>
              </a:ext>
            </a:extLst>
          </p:cNvPr>
          <p:cNvSpPr txBox="1"/>
          <p:nvPr/>
        </p:nvSpPr>
        <p:spPr>
          <a:xfrm>
            <a:off x="469783" y="1543466"/>
            <a:ext cx="161068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clust_res.html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7215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1404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Routing - /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seoul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BD18E0F-331B-44DB-9CDA-EEB33B38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222698"/>
              </p:ext>
            </p:extLst>
          </p:nvPr>
        </p:nvGraphicFramePr>
        <p:xfrm>
          <a:off x="779417" y="1144178"/>
          <a:ext cx="10633165" cy="51017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5343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331014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897313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480568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1824539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479397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2064991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4886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detail 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method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client -&gt; server parameter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html</a:t>
                      </a:r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server -&gt; html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params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다음 행선지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99082"/>
                  </a:ext>
                </a:extLst>
              </a:tr>
              <a:tr h="9898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seoul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seoul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/park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seoul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park_de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/area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seoul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/crime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seoul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cctv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2061"/>
                  </a:ext>
                </a:extLst>
              </a:tr>
              <a:tr h="1109902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seoul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/park</a:t>
                      </a:r>
                    </a:p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park.html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weather,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park_list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dist_list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park_res.html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park_res_dist.html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4672"/>
                  </a:ext>
                </a:extLst>
              </a:tr>
              <a:tr h="107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distinct, name/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dist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park_res.html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park_res_dist.html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weather,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park_result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dist_result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773499"/>
                  </a:ext>
                </a:extLst>
              </a:tr>
              <a:tr h="319311"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seoul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park_de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/area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option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park_de.html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weather,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option,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option_dict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041878"/>
                  </a:ext>
                </a:extLst>
              </a:tr>
              <a:tr h="319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/count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07396"/>
                  </a:ext>
                </a:extLst>
              </a:tr>
              <a:tr h="319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area_ratio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895713"/>
                  </a:ext>
                </a:extLst>
              </a:tr>
              <a:tr h="319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per_person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916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1213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265</TotalTime>
  <Words>1659</Words>
  <Application>Microsoft Office PowerPoint</Application>
  <PresentationFormat>와이드스크린</PresentationFormat>
  <Paragraphs>546</Paragraphs>
  <Slides>86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86</vt:i4>
      </vt:variant>
    </vt:vector>
  </HeadingPairs>
  <TitlesOfParts>
    <vt:vector size="91" baseType="lpstr">
      <vt:lpstr>Microsoft GothicNeo</vt:lpstr>
      <vt:lpstr>Arial</vt:lpstr>
      <vt:lpstr>Calibri</vt:lpstr>
      <vt:lpstr>Calibri Light</vt:lpstr>
      <vt:lpstr>Office 테마</vt:lpstr>
      <vt:lpstr>Flask 페이지 설계</vt:lpstr>
      <vt:lpstr>  DataBase 설계(테이블)</vt:lpstr>
      <vt:lpstr>  DataBase 설계(age_gender)</vt:lpstr>
      <vt:lpstr>  DataBase 설계(covid_status)</vt:lpstr>
      <vt:lpstr>  DataBase 설계(foreign_covid)</vt:lpstr>
      <vt:lpstr>  파일 구조 – 데이터 분석</vt:lpstr>
      <vt:lpstr>  파일 구조 – 머신러닝</vt:lpstr>
      <vt:lpstr>  Routing - 메인</vt:lpstr>
      <vt:lpstr>  Routing - /seoul</vt:lpstr>
      <vt:lpstr>  Routing - /seoul</vt:lpstr>
      <vt:lpstr>  Routing - /seoul</vt:lpstr>
      <vt:lpstr>  Routing - /covid</vt:lpstr>
      <vt:lpstr>  Routing - /carto</vt:lpstr>
      <vt:lpstr>  Routing - /crawl</vt:lpstr>
      <vt:lpstr>  Routing - /cloud</vt:lpstr>
      <vt:lpstr>  Routing - /class</vt:lpstr>
      <vt:lpstr>  Routing - /upcls</vt:lpstr>
      <vt:lpstr>  Routing - /regre</vt:lpstr>
      <vt:lpstr>  Routing - /clust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Flask 페이지 설계</dc:title>
  <dc:creator>지 우연</dc:creator>
  <cp:lastModifiedBy>지 우연</cp:lastModifiedBy>
  <cp:revision>28</cp:revision>
  <dcterms:created xsi:type="dcterms:W3CDTF">2020-12-24T05:36:39Z</dcterms:created>
  <dcterms:modified xsi:type="dcterms:W3CDTF">2021-01-29T09:20:52Z</dcterms:modified>
</cp:coreProperties>
</file>